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10"/>
  </p:notesMasterIdLst>
  <p:sldIdLst>
    <p:sldId id="256" r:id="rId2"/>
    <p:sldId id="258" r:id="rId3"/>
    <p:sldId id="273" r:id="rId4"/>
    <p:sldId id="259" r:id="rId5"/>
    <p:sldId id="260" r:id="rId6"/>
    <p:sldId id="261" r:id="rId7"/>
    <p:sldId id="264" r:id="rId8"/>
    <p:sldId id="27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9781" autoAdjust="0"/>
  </p:normalViewPr>
  <p:slideViewPr>
    <p:cSldViewPr snapToGrid="0">
      <p:cViewPr varScale="1">
        <p:scale>
          <a:sx n="91" d="100"/>
          <a:sy n="91" d="100"/>
        </p:scale>
        <p:origin x="12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3AA612-B3B7-41D4-9CC8-CC2D486CFD69}" type="datetimeFigureOut">
              <a:rPr lang="en-US" smtClean="0"/>
              <a:t>6/15/2023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215CFD-C486-4E67-8397-869EC5496486}" type="slidenum">
              <a:rPr lang="en-US" smtClean="0"/>
              <a:t>‹#›</a:t>
            </a:fld>
            <a:endParaRPr lang="en-US"/>
          </a:p>
        </p:txBody>
      </p:sp>
    </p:spTree>
    <p:extLst>
      <p:ext uri="{BB962C8B-B14F-4D97-AF65-F5344CB8AC3E}">
        <p14:creationId xmlns:p14="http://schemas.microsoft.com/office/powerpoint/2010/main" val="755564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215CFD-C486-4E67-8397-869EC5496486}" type="slidenum">
              <a:rPr lang="en-US" smtClean="0"/>
              <a:t>2</a:t>
            </a:fld>
            <a:endParaRPr lang="en-US"/>
          </a:p>
        </p:txBody>
      </p:sp>
    </p:spTree>
    <p:extLst>
      <p:ext uri="{BB962C8B-B14F-4D97-AF65-F5344CB8AC3E}">
        <p14:creationId xmlns:p14="http://schemas.microsoft.com/office/powerpoint/2010/main" val="417868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215CFD-C486-4E67-8397-869EC549648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512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215CFD-C486-4E67-8397-869EC549648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4791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215CFD-C486-4E67-8397-869EC549648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8507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215CFD-C486-4E67-8397-869EC549648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7958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215CFD-C486-4E67-8397-869EC549648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437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215CFD-C486-4E67-8397-869EC549648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465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1B8F32D-D8B6-4B9E-9CBF-DCAC30B7B93D}" type="datetimeFigureOut">
              <a:rPr lang="en-US" smtClean="0"/>
              <a:t>6/15/2023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47208130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B8F32D-D8B6-4B9E-9CBF-DCAC30B7B93D}" type="datetimeFigureOut">
              <a:rPr lang="en-US" smtClean="0"/>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742044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B8F32D-D8B6-4B9E-9CBF-DCAC30B7B93D}" type="datetimeFigureOut">
              <a:rPr lang="en-US" smtClean="0"/>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53100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1B8F32D-D8B6-4B9E-9CBF-DCAC30B7B93D}" type="datetimeFigureOut">
              <a:rPr lang="en-US" smtClean="0"/>
              <a:t>6/15/2023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621814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81B8F32D-D8B6-4B9E-9CBF-DCAC30B7B93D}" type="datetimeFigureOut">
              <a:rPr lang="en-US" smtClean="0"/>
              <a:t>6/15/2023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1939194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1B8F32D-D8B6-4B9E-9CBF-DCAC30B7B93D}" type="datetimeFigureOut">
              <a:rPr lang="en-US" smtClean="0"/>
              <a:t>6/15/2023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528833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1B8F32D-D8B6-4B9E-9CBF-DCAC30B7B93D}" type="datetimeFigureOut">
              <a:rPr lang="en-US" smtClean="0"/>
              <a:pPr/>
              <a:t>6/15/2023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553ECD-7F6D-420D-93CA-D8D15EB427AC}"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124897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B8F32D-D8B6-4B9E-9CBF-DCAC30B7B93D}" type="datetimeFigureOut">
              <a:rPr lang="en-US" smtClean="0"/>
              <a:t>6/15/2023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852413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8F32D-D8B6-4B9E-9CBF-DCAC30B7B93D}" type="datetimeFigureOut">
              <a:rPr lang="en-US" smtClean="0"/>
              <a:t>6/15/2023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75537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81B8F32D-D8B6-4B9E-9CBF-DCAC30B7B93D}" type="datetimeFigureOut">
              <a:rPr lang="en-US" smtClean="0"/>
              <a:t>6/15/2023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714799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1B8F32D-D8B6-4B9E-9CBF-DCAC30B7B93D}" type="datetimeFigureOut">
              <a:rPr lang="en-US" smtClean="0"/>
              <a:t>6/15/2023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076668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1B8F32D-D8B6-4B9E-9CBF-DCAC30B7B93D}" type="datetimeFigureOut">
              <a:rPr lang="en-US" smtClean="0"/>
              <a:pPr/>
              <a:t>6/15/2023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0553ECD-7F6D-420D-93CA-D8D15EB427AC}" type="slidenum">
              <a:rPr lang="en-US" smtClean="0"/>
              <a:pPr/>
              <a:t>‹#›</a:t>
            </a:fld>
            <a:endParaRPr lang="en-US" dirty="0"/>
          </a:p>
        </p:txBody>
      </p:sp>
    </p:spTree>
    <p:extLst>
      <p:ext uri="{BB962C8B-B14F-4D97-AF65-F5344CB8AC3E}">
        <p14:creationId xmlns:p14="http://schemas.microsoft.com/office/powerpoint/2010/main" val="1916100673"/>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5000"/>
                <a:lumOff val="95000"/>
              </a:schemeClr>
            </a:gs>
            <a:gs pos="45000">
              <a:schemeClr val="accent1">
                <a:lumMod val="45000"/>
                <a:lumOff val="55000"/>
              </a:schemeClr>
            </a:gs>
            <a:gs pos="26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21" name="Picture 1">
            <a:extLst>
              <a:ext uri="{FF2B5EF4-FFF2-40B4-BE49-F238E27FC236}">
                <a16:creationId xmlns:a16="http://schemas.microsoft.com/office/drawing/2014/main" id="{78589391-3145-93FA-4447-F5B1AFB1C968}"/>
              </a:ext>
            </a:extLst>
          </p:cNvPr>
          <p:cNvPicPr>
            <a:picLocks noChangeAspect="1"/>
          </p:cNvPicPr>
          <p:nvPr/>
        </p:nvPicPr>
        <p:blipFill rotWithShape="1">
          <a:blip r:embed="rId2">
            <a:alphaModFix amt="40000"/>
          </a:blip>
          <a:srcRect t="43736" r="-1" b="-1"/>
          <a:stretch/>
        </p:blipFill>
        <p:spPr>
          <a:xfrm>
            <a:off x="20" y="10"/>
            <a:ext cx="12188932" cy="6857990"/>
          </a:xfrm>
          <a:prstGeom prst="rect">
            <a:avLst/>
          </a:prstGeom>
        </p:spPr>
      </p:pic>
      <p:sp>
        <p:nvSpPr>
          <p:cNvPr id="3" name="Subtitle 2">
            <a:extLst>
              <a:ext uri="{FF2B5EF4-FFF2-40B4-BE49-F238E27FC236}">
                <a16:creationId xmlns:a16="http://schemas.microsoft.com/office/drawing/2014/main" id="{2E4EB5CB-8838-C0F9-C682-B6136BD7903D}"/>
              </a:ext>
            </a:extLst>
          </p:cNvPr>
          <p:cNvSpPr>
            <a:spLocks noGrp="1"/>
          </p:cNvSpPr>
          <p:nvPr>
            <p:ph idx="1"/>
          </p:nvPr>
        </p:nvSpPr>
        <p:spPr/>
        <p:txBody>
          <a:bodyPr anchor="b">
            <a:normAutofit/>
          </a:bodyPr>
          <a:lstStyle/>
          <a:p>
            <a:pPr algn="r"/>
            <a:r>
              <a:rPr lang="en-GB" sz="2400" dirty="0">
                <a:solidFill>
                  <a:schemeClr val="tx1"/>
                </a:solidFill>
                <a:latin typeface="Arial" panose="020B0604020202020204" pitchFamily="34" charset="0"/>
                <a:cs typeface="Arial" panose="020B0604020202020204" pitchFamily="34" charset="0"/>
              </a:rPr>
              <a:t>  </a:t>
            </a:r>
            <a:br>
              <a:rPr lang="en-US" sz="8800" dirty="0"/>
            </a:br>
            <a:endParaRPr lang="en-GB" sz="2400" dirty="0">
              <a:latin typeface="Arial" panose="020B0604020202020204" pitchFamily="34" charset="0"/>
              <a:cs typeface="Arial" panose="020B0604020202020204" pitchFamily="34" charset="0"/>
            </a:endParaRPr>
          </a:p>
          <a:p>
            <a:pPr algn="r"/>
            <a:endParaRPr lang="en-US" dirty="0">
              <a:solidFill>
                <a:srgbClr val="FFFFFF"/>
              </a:solidFill>
            </a:endParaRPr>
          </a:p>
        </p:txBody>
      </p:sp>
      <p:sp>
        <p:nvSpPr>
          <p:cNvPr id="6" name="Title 5">
            <a:extLst>
              <a:ext uri="{FF2B5EF4-FFF2-40B4-BE49-F238E27FC236}">
                <a16:creationId xmlns:a16="http://schemas.microsoft.com/office/drawing/2014/main" id="{2158B5D7-2C38-A1D0-760B-E042F274DEFF}"/>
              </a:ext>
            </a:extLst>
          </p:cNvPr>
          <p:cNvSpPr>
            <a:spLocks noGrp="1"/>
          </p:cNvSpPr>
          <p:nvPr>
            <p:ph type="title"/>
          </p:nvPr>
        </p:nvSpPr>
        <p:spPr/>
        <p:txBody>
          <a:bodyPr/>
          <a:lstStyle/>
          <a:p>
            <a:r>
              <a:rPr lang="en-US" dirty="0"/>
              <a:t>Competition in </a:t>
            </a:r>
            <a:r>
              <a:rPr lang="en-US" dirty="0" err="1"/>
              <a:t>GovCon</a:t>
            </a:r>
            <a:endParaRPr lang="en-US" dirty="0"/>
          </a:p>
        </p:txBody>
      </p:sp>
    </p:spTree>
    <p:extLst>
      <p:ext uri="{BB962C8B-B14F-4D97-AF65-F5344CB8AC3E}">
        <p14:creationId xmlns:p14="http://schemas.microsoft.com/office/powerpoint/2010/main" val="2994321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rmAutofit/>
          </a:bodyPr>
          <a:lstStyle/>
          <a:p>
            <a:r>
              <a:rPr lang="en-GB" sz="2000" dirty="0">
                <a:solidFill>
                  <a:srgbClr val="5B676F"/>
                </a:solidFill>
                <a:latin typeface="Arial"/>
                <a:cs typeface="Arial"/>
              </a:rPr>
              <a:t>Definitions</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a:bodyPr>
          <a:lstStyle/>
          <a:p>
            <a:pPr algn="l"/>
            <a:r>
              <a:rPr lang="en-US" sz="4400" b="0" i="0" dirty="0">
                <a:solidFill>
                  <a:srgbClr val="000000"/>
                </a:solidFill>
                <a:effectLst/>
                <a:latin typeface="Verdana" panose="020B0604030504040204" pitchFamily="34" charset="0"/>
              </a:rPr>
              <a:t>Full and Open competition, when used </a:t>
            </a:r>
            <a:r>
              <a:rPr lang="en-US" sz="4400" dirty="0">
                <a:solidFill>
                  <a:srgbClr val="000000"/>
                </a:solidFill>
                <a:latin typeface="Verdana" panose="020B0604030504040204" pitchFamily="34" charset="0"/>
              </a:rPr>
              <a:t>with respect to a contract action, means that all responsible sources are permitted to compete</a:t>
            </a:r>
            <a:endParaRPr lang="en-US" sz="4400" b="0" i="0" dirty="0">
              <a:solidFill>
                <a:srgbClr val="000000"/>
              </a:solidFill>
              <a:effectLst/>
              <a:latin typeface="Verdana" panose="020B0604030504040204" pitchFamily="34" charset="0"/>
            </a:endParaRPr>
          </a:p>
          <a:p>
            <a:pPr marL="285750" indent="-285750">
              <a:spcAft>
                <a:spcPts val="2400"/>
              </a:spcAft>
              <a:buSzPct val="150000"/>
            </a:pPr>
            <a:endParaRPr lang="en-US" sz="2400" b="1" dirty="0">
              <a:latin typeface="Calibri" panose="020F0502020204030204" pitchFamily="34" charset="0"/>
            </a:endParaRPr>
          </a:p>
          <a:p>
            <a:pPr marL="285750" indent="-285750">
              <a:spcAft>
                <a:spcPts val="2400"/>
              </a:spcAft>
              <a:buClr>
                <a:schemeClr val="accent2"/>
              </a:buClr>
              <a:buSzPct val="150000"/>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379570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rmAutofit/>
          </a:bodyPr>
          <a:lstStyle/>
          <a:p>
            <a:r>
              <a:rPr lang="en-GB" sz="2000" dirty="0">
                <a:solidFill>
                  <a:srgbClr val="5B676F"/>
                </a:solidFill>
                <a:latin typeface="Arial"/>
                <a:cs typeface="Arial"/>
              </a:rPr>
              <a:t>Adequate Price competition – FAR 15.403-1  </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fontScale="55000" lnSpcReduction="20000"/>
          </a:bodyPr>
          <a:lstStyle/>
          <a:p>
            <a:pPr marL="0" indent="0" algn="l">
              <a:buNone/>
            </a:pPr>
            <a:r>
              <a:rPr lang="en-US" sz="4400" dirty="0"/>
              <a:t>A price is based on adequate price competition when— </a:t>
            </a:r>
          </a:p>
          <a:p>
            <a:pPr marL="0" indent="0" algn="l">
              <a:buNone/>
            </a:pPr>
            <a:endParaRPr lang="en-US" sz="4400" dirty="0"/>
          </a:p>
          <a:p>
            <a:pPr marL="0" indent="0" algn="l">
              <a:buNone/>
            </a:pPr>
            <a:r>
              <a:rPr lang="en-US" sz="4400" dirty="0"/>
              <a:t>Two or more responsible offerors, competing independently, submit priced offers that satisfy the Government’s expressed requirement; </a:t>
            </a:r>
          </a:p>
          <a:p>
            <a:pPr marL="0" indent="0" algn="l">
              <a:buNone/>
            </a:pPr>
            <a:endParaRPr lang="en-US" sz="4400" dirty="0"/>
          </a:p>
          <a:p>
            <a:pPr marL="0" indent="0" algn="l">
              <a:buNone/>
            </a:pPr>
            <a:r>
              <a:rPr lang="en-US" sz="4400" dirty="0"/>
              <a:t>(B) Award will be made to the offeror whose proposal represents the best value (see 2.101) where price is a substantial factor in source selection; and </a:t>
            </a:r>
          </a:p>
          <a:p>
            <a:pPr marL="0" indent="0" algn="l">
              <a:buNone/>
            </a:pPr>
            <a:endParaRPr lang="en-US" sz="4400" dirty="0"/>
          </a:p>
          <a:p>
            <a:pPr marL="0" indent="0" algn="l">
              <a:buNone/>
            </a:pPr>
            <a:r>
              <a:rPr lang="en-US" sz="4400" dirty="0"/>
              <a:t>(C) There is no finding that the price of the otherwise successful offeror is unreasonable. Any finding that the price is unreasonable must be supported by a statement of the facts and approved at a level above the contracting officer. </a:t>
            </a:r>
          </a:p>
        </p:txBody>
      </p:sp>
    </p:spTree>
    <p:extLst>
      <p:ext uri="{BB962C8B-B14F-4D97-AF65-F5344CB8AC3E}">
        <p14:creationId xmlns:p14="http://schemas.microsoft.com/office/powerpoint/2010/main" val="3150159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rmAutofit/>
          </a:bodyPr>
          <a:lstStyle/>
          <a:p>
            <a:r>
              <a:rPr lang="en-GB" sz="2000" dirty="0">
                <a:solidFill>
                  <a:srgbClr val="5B676F"/>
                </a:solidFill>
                <a:latin typeface="Arial"/>
                <a:cs typeface="Arial"/>
              </a:rPr>
              <a:t>Adequate Price competition  </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fontScale="40000" lnSpcReduction="20000"/>
          </a:bodyPr>
          <a:lstStyle/>
          <a:p>
            <a:pPr marL="0" indent="0" algn="l">
              <a:buNone/>
            </a:pPr>
            <a:r>
              <a:rPr lang="en-US" sz="4400" dirty="0"/>
              <a:t>(ii) </a:t>
            </a:r>
            <a:r>
              <a:rPr lang="en-US" sz="4400" b="1" dirty="0"/>
              <a:t>For agencies other than DoD, NASA, and the Coast Guard</a:t>
            </a:r>
            <a:r>
              <a:rPr lang="en-US" sz="4400" dirty="0"/>
              <a:t>, a price is also based on adequate price competition when– </a:t>
            </a:r>
          </a:p>
          <a:p>
            <a:pPr marL="0" indent="0" algn="l">
              <a:buNone/>
            </a:pPr>
            <a:endParaRPr lang="en-US" sz="4400" dirty="0"/>
          </a:p>
          <a:p>
            <a:pPr marL="0" indent="0" algn="l">
              <a:buNone/>
            </a:pPr>
            <a:r>
              <a:rPr lang="en-US" sz="4400" dirty="0"/>
              <a:t>(A) There was a reasonable expectation, based on market research… that two or more responsible offerors, competing independently, would submit priced offers in response to the solicitation…even though only one offer is received from a responsible offeror </a:t>
            </a:r>
            <a:r>
              <a:rPr lang="en-US" sz="4400" b="1" u="sng" dirty="0">
                <a:solidFill>
                  <a:srgbClr val="FF0000"/>
                </a:solidFill>
              </a:rPr>
              <a:t>and if- </a:t>
            </a:r>
          </a:p>
          <a:p>
            <a:pPr marL="0" indent="0" algn="l">
              <a:buNone/>
            </a:pPr>
            <a:r>
              <a:rPr lang="en-US" sz="4400" dirty="0"/>
              <a:t>(1)Based on the offer received, the contracting officer can reasonably conclude that the offer was submitted with the expectation of competition, e.g., circumstances indicate that– </a:t>
            </a:r>
          </a:p>
          <a:p>
            <a:pPr marL="228600" lvl="1" indent="0">
              <a:buNone/>
            </a:pPr>
            <a:r>
              <a:rPr lang="en-US" sz="4200" dirty="0"/>
              <a:t>(</a:t>
            </a:r>
            <a:r>
              <a:rPr lang="en-US" sz="4200" dirty="0" err="1"/>
              <a:t>i</a:t>
            </a:r>
            <a:r>
              <a:rPr lang="en-US" sz="4200" dirty="0"/>
              <a:t>) The offeror believed that at least one other offeror was capable of submitting a meaningful offer; and </a:t>
            </a:r>
          </a:p>
          <a:p>
            <a:pPr marL="228600" lvl="1" indent="0">
              <a:buNone/>
            </a:pPr>
            <a:r>
              <a:rPr lang="en-US" sz="4200" dirty="0"/>
              <a:t>(ii) The offeror had no reason to believe that other potential offerors did not intend to submit an offer; </a:t>
            </a:r>
            <a:r>
              <a:rPr lang="en-US" sz="4200" b="1" u="sng" dirty="0">
                <a:solidFill>
                  <a:srgbClr val="FF0000"/>
                </a:solidFill>
              </a:rPr>
              <a:t>and </a:t>
            </a:r>
          </a:p>
          <a:p>
            <a:pPr marL="228600" lvl="1" indent="0">
              <a:buNone/>
            </a:pPr>
            <a:endParaRPr lang="en-US" sz="4200" b="1" u="sng" dirty="0">
              <a:solidFill>
                <a:srgbClr val="FF0000"/>
              </a:solidFill>
            </a:endParaRPr>
          </a:p>
          <a:p>
            <a:pPr marL="0" indent="0" algn="l">
              <a:buNone/>
            </a:pPr>
            <a:r>
              <a:rPr lang="en-US" sz="4400" dirty="0"/>
              <a:t>(2) The determination that the proposed price is based on adequate price competition and is reasonable has been approved at a level above the contracting officer; </a:t>
            </a:r>
            <a:r>
              <a:rPr lang="en-US" sz="4400" b="1" u="sng" dirty="0">
                <a:solidFill>
                  <a:srgbClr val="FF0000"/>
                </a:solidFill>
              </a:rPr>
              <a:t>or</a:t>
            </a:r>
            <a:r>
              <a:rPr lang="en-US" sz="4400" dirty="0"/>
              <a:t> </a:t>
            </a:r>
          </a:p>
          <a:p>
            <a:pPr marL="0" indent="0" algn="l">
              <a:buNone/>
            </a:pPr>
            <a:r>
              <a:rPr lang="en-US" sz="4400" dirty="0"/>
              <a:t>(B) </a:t>
            </a:r>
            <a:r>
              <a:rPr lang="en-US" sz="4400" b="1" u="sng" dirty="0"/>
              <a:t>Price analysis clearly demonstrates that the proposed price is reasonable </a:t>
            </a:r>
            <a:r>
              <a:rPr lang="en-US" sz="4400" dirty="0"/>
              <a:t>in comparison with current or recent prices for the same or similar items, adjusted to reflect changes in market conditions, economic conditions, quantities, or terms and conditions under contracts that resulted from adequate price competition</a:t>
            </a:r>
            <a:endParaRPr lang="en-US" sz="4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2350179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rmAutofit/>
          </a:bodyPr>
          <a:lstStyle/>
          <a:p>
            <a:r>
              <a:rPr lang="en-GB" sz="2000" dirty="0">
                <a:solidFill>
                  <a:srgbClr val="5B676F"/>
                </a:solidFill>
                <a:latin typeface="Arial"/>
                <a:cs typeface="Arial"/>
              </a:rPr>
              <a:t>Market Prices – </a:t>
            </a:r>
            <a:r>
              <a:rPr lang="en-GB" sz="2000" dirty="0" err="1">
                <a:solidFill>
                  <a:srgbClr val="5B676F"/>
                </a:solidFill>
                <a:latin typeface="Arial"/>
                <a:cs typeface="Arial"/>
              </a:rPr>
              <a:t>dfars</a:t>
            </a:r>
            <a:r>
              <a:rPr lang="en-GB" sz="2000" dirty="0">
                <a:solidFill>
                  <a:srgbClr val="5B676F"/>
                </a:solidFill>
                <a:latin typeface="Arial"/>
                <a:cs typeface="Arial"/>
              </a:rPr>
              <a:t> 215.401 Definitions </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lnSpcReduction="10000"/>
          </a:bodyPr>
          <a:lstStyle/>
          <a:p>
            <a:pPr marL="285750" indent="-285750">
              <a:spcAft>
                <a:spcPts val="2400"/>
              </a:spcAft>
              <a:buSzPct val="150000"/>
            </a:pPr>
            <a:r>
              <a:rPr lang="en-US" sz="4800" b="1" dirty="0"/>
              <a:t>“Market prices” </a:t>
            </a:r>
            <a:r>
              <a:rPr lang="en-US" sz="4800" dirty="0"/>
              <a:t>means current prices that are established in the course of ordinary trade between buyers and sellers free to bargain and that can be substantiated through competition or from sources independent of the offerors. </a:t>
            </a:r>
          </a:p>
          <a:p>
            <a:pPr marL="285750" indent="-285750">
              <a:spcAft>
                <a:spcPts val="2400"/>
              </a:spcAft>
              <a:buSzPct val="150000"/>
            </a:pPr>
            <a:endParaRPr lang="en-US" sz="4800" b="1" i="0" u="sng" dirty="0">
              <a:solidFill>
                <a:srgbClr val="FF0000"/>
              </a:solidFill>
              <a:effectLst/>
              <a:latin typeface="Verdana" panose="020B0604030504040204" pitchFamily="34" charset="0"/>
            </a:endParaRPr>
          </a:p>
          <a:p>
            <a:pPr algn="l">
              <a:buFont typeface="Arial" panose="020B0604020202020204" pitchFamily="34" charset="0"/>
              <a:buChar char="•"/>
            </a:pPr>
            <a:endParaRPr lang="en-US" sz="4400" b="0" i="0" dirty="0">
              <a:solidFill>
                <a:srgbClr val="000000"/>
              </a:solidFill>
              <a:effectLst/>
              <a:latin typeface="Verdana" panose="020B0604030504040204" pitchFamily="34" charset="0"/>
            </a:endParaRPr>
          </a:p>
          <a:p>
            <a:pPr marL="0" indent="0" algn="l">
              <a:buNone/>
            </a:pPr>
            <a:endParaRPr lang="en-US" sz="4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180252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rmAutofit/>
          </a:bodyPr>
          <a:lstStyle/>
          <a:p>
            <a:r>
              <a:rPr lang="en-GB" sz="2000" dirty="0">
                <a:solidFill>
                  <a:srgbClr val="5B676F"/>
                </a:solidFill>
                <a:latin typeface="Arial"/>
                <a:cs typeface="Arial"/>
              </a:rPr>
              <a:t>Adequate price competition – DFAR 215.403-1(c)(1)  </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fontScale="62500" lnSpcReduction="20000"/>
          </a:bodyPr>
          <a:lstStyle/>
          <a:p>
            <a:pPr>
              <a:spcAft>
                <a:spcPts val="2400"/>
              </a:spcAft>
              <a:buSzPct val="150000"/>
            </a:pPr>
            <a:r>
              <a:rPr lang="en-US" sz="4400" dirty="0"/>
              <a:t>Adequate price competition normally exists when— </a:t>
            </a:r>
          </a:p>
          <a:p>
            <a:pPr marL="0" indent="0">
              <a:spcAft>
                <a:spcPts val="2400"/>
              </a:spcAft>
              <a:buSzPct val="150000"/>
              <a:buNone/>
            </a:pPr>
            <a:r>
              <a:rPr lang="en-US" sz="4400" dirty="0"/>
              <a:t>(</a:t>
            </a:r>
            <a:r>
              <a:rPr lang="en-US" sz="4400" dirty="0" err="1"/>
              <a:t>i</a:t>
            </a:r>
            <a:r>
              <a:rPr lang="en-US" sz="4400" dirty="0"/>
              <a:t>) Prices are solicited across a full range of step quantities, normally including a 0-100 percent split, </a:t>
            </a:r>
            <a:r>
              <a:rPr lang="en-US" sz="4400" dirty="0">
                <a:solidFill>
                  <a:srgbClr val="FF0000"/>
                </a:solidFill>
              </a:rPr>
              <a:t>from at least two offerors </a:t>
            </a:r>
            <a:r>
              <a:rPr lang="en-US" sz="4400" dirty="0"/>
              <a:t>that are individually capable of producing the full quantity; and </a:t>
            </a:r>
          </a:p>
          <a:p>
            <a:pPr marL="0" indent="0">
              <a:spcAft>
                <a:spcPts val="2400"/>
              </a:spcAft>
              <a:buSzPct val="150000"/>
              <a:buNone/>
            </a:pPr>
            <a:r>
              <a:rPr lang="en-US" sz="4400" dirty="0"/>
              <a:t>(ii) The reasonableness of all prices awarded is clearly established on the basis of price analysis (see FAR 15.404-1(b)). </a:t>
            </a:r>
          </a:p>
          <a:p>
            <a:pPr>
              <a:spcAft>
                <a:spcPts val="2400"/>
              </a:spcAft>
              <a:buSzPct val="150000"/>
            </a:pPr>
            <a:r>
              <a:rPr lang="en-US" sz="4400" dirty="0">
                <a:solidFill>
                  <a:srgbClr val="FF0000"/>
                </a:solidFill>
              </a:rPr>
              <a:t>If only one offer </a:t>
            </a:r>
            <a:r>
              <a:rPr lang="en-US" sz="4400" dirty="0"/>
              <a:t>is received in response to a competitive solicitation, see 215.371-3.</a:t>
            </a:r>
            <a:endParaRPr lang="en-US" sz="4400" b="0" i="0" dirty="0">
              <a:solidFill>
                <a:srgbClr val="000000"/>
              </a:solidFill>
              <a:effectLst/>
              <a:latin typeface="Verdana" panose="020B0604030504040204" pitchFamily="34" charset="0"/>
            </a:endParaRPr>
          </a:p>
          <a:p>
            <a:pPr marL="285750" indent="-285750">
              <a:spcAft>
                <a:spcPts val="2400"/>
              </a:spcAft>
              <a:buSzPct val="150000"/>
            </a:pPr>
            <a:endParaRPr lang="en-US" sz="2400" b="1" dirty="0">
              <a:latin typeface="Calibri" panose="020F0502020204030204" pitchFamily="34" charset="0"/>
            </a:endParaRPr>
          </a:p>
          <a:p>
            <a:pPr marL="285750" indent="-285750">
              <a:spcAft>
                <a:spcPts val="2400"/>
              </a:spcAft>
              <a:buClr>
                <a:schemeClr val="accent2"/>
              </a:buClr>
              <a:buSzPct val="150000"/>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579085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Autofit/>
          </a:bodyPr>
          <a:lstStyle/>
          <a:p>
            <a:r>
              <a:rPr lang="en-US" sz="2000" dirty="0"/>
              <a:t>215.371-3 Fair and reasonable price and the requirement for additional cost or pricing data</a:t>
            </a:r>
            <a:r>
              <a:rPr lang="en-GB" sz="2000" dirty="0">
                <a:solidFill>
                  <a:srgbClr val="5B676F"/>
                </a:solidFill>
                <a:latin typeface="Arial"/>
                <a:cs typeface="Arial"/>
              </a:rPr>
              <a:t>  </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fontScale="47500" lnSpcReduction="20000"/>
          </a:bodyPr>
          <a:lstStyle/>
          <a:p>
            <a:pPr>
              <a:spcAft>
                <a:spcPts val="2400"/>
              </a:spcAft>
              <a:buSzPct val="150000"/>
            </a:pPr>
            <a:r>
              <a:rPr lang="en-US" sz="4800" dirty="0"/>
              <a:t>For acquisitions that exceed the simplified acquisition threshold, if only one offer is received when competitive procedures were used and it is not necessary to resolicit in accordance with 215.371-2(a), then the contracting officer shall comply with the following: </a:t>
            </a:r>
          </a:p>
          <a:p>
            <a:pPr marL="0" indent="0">
              <a:spcAft>
                <a:spcPts val="2400"/>
              </a:spcAft>
              <a:buSzPct val="150000"/>
              <a:buNone/>
            </a:pPr>
            <a:r>
              <a:rPr lang="en-US" sz="4800" dirty="0"/>
              <a:t>(a) If no additional cost or pricing data are required to determine through cost or price analysis that the offered price is fair and reasonable, the contracting officer shall require that any cost or pricing data provided in the proposal be certified if the acquisition exceeds the certified cost or pricing data threshold and an exception to the requirement for certified cost or pricing data at FAR 15.403-1(b)(2) through (5) does not apply. </a:t>
            </a:r>
          </a:p>
          <a:p>
            <a:pPr>
              <a:spcAft>
                <a:spcPts val="2400"/>
              </a:spcAft>
              <a:buSzPct val="150000"/>
            </a:pPr>
            <a:r>
              <a:rPr lang="en-US" sz="4800" dirty="0"/>
              <a:t>The procurement becomes a Truth In Negotiations Act (TINA) procurement.</a:t>
            </a:r>
          </a:p>
          <a:p>
            <a:pPr>
              <a:spcAft>
                <a:spcPts val="2400"/>
              </a:spcAft>
              <a:buSzPct val="150000"/>
            </a:pPr>
            <a:r>
              <a:rPr lang="en-US" sz="4800" dirty="0"/>
              <a:t>It is no longer a competitive procurement.  </a:t>
            </a:r>
            <a:endParaRPr lang="en-US" sz="4800" b="1" i="0" dirty="0">
              <a:solidFill>
                <a:srgbClr val="000000"/>
              </a:solidFill>
              <a:effectLst/>
              <a:latin typeface="Verdana" panose="020B0604030504040204" pitchFamily="34" charset="0"/>
            </a:endParaRPr>
          </a:p>
          <a:p>
            <a:pPr marL="0" indent="0" algn="l">
              <a:buNone/>
            </a:pPr>
            <a:endParaRPr lang="en-US" sz="4400" b="0" i="0" dirty="0">
              <a:solidFill>
                <a:srgbClr val="000000"/>
              </a:solidFill>
              <a:effectLst/>
              <a:latin typeface="Verdana" panose="020B0604030504040204" pitchFamily="34" charset="0"/>
            </a:endParaRPr>
          </a:p>
          <a:p>
            <a:pPr marL="285750" indent="-285750">
              <a:spcAft>
                <a:spcPts val="2400"/>
              </a:spcAft>
              <a:buSzPct val="150000"/>
            </a:pPr>
            <a:endParaRPr lang="en-US" sz="2400" b="1" dirty="0">
              <a:latin typeface="Calibri" panose="020F0502020204030204" pitchFamily="34" charset="0"/>
            </a:endParaRPr>
          </a:p>
          <a:p>
            <a:pPr marL="285750" indent="-285750">
              <a:spcAft>
                <a:spcPts val="2400"/>
              </a:spcAft>
              <a:buClr>
                <a:schemeClr val="accent2"/>
              </a:buClr>
              <a:buSzPct val="150000"/>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2018880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8343-7759-EE64-AAF8-58672B47D348}"/>
              </a:ext>
            </a:extLst>
          </p:cNvPr>
          <p:cNvSpPr>
            <a:spLocks noGrp="1"/>
          </p:cNvSpPr>
          <p:nvPr>
            <p:ph type="title"/>
          </p:nvPr>
        </p:nvSpPr>
        <p:spPr>
          <a:xfrm>
            <a:off x="355119" y="290153"/>
            <a:ext cx="10634472" cy="791398"/>
          </a:xfrm>
        </p:spPr>
        <p:txBody>
          <a:bodyPr>
            <a:noAutofit/>
          </a:bodyPr>
          <a:lstStyle/>
          <a:p>
            <a:r>
              <a:rPr lang="en-US" sz="2000" dirty="0"/>
              <a:t>215.371-3 Fair and reasonable price and the requirement for additional cost or pricing data</a:t>
            </a:r>
            <a:r>
              <a:rPr lang="en-GB" sz="2000" dirty="0">
                <a:solidFill>
                  <a:srgbClr val="5B676F"/>
                </a:solidFill>
                <a:latin typeface="Arial"/>
                <a:cs typeface="Arial"/>
              </a:rPr>
              <a:t>  </a:t>
            </a:r>
            <a:endParaRPr lang="en-US" sz="2000" dirty="0"/>
          </a:p>
        </p:txBody>
      </p:sp>
      <p:sp>
        <p:nvSpPr>
          <p:cNvPr id="3" name="Content Placeholder 2">
            <a:extLst>
              <a:ext uri="{FF2B5EF4-FFF2-40B4-BE49-F238E27FC236}">
                <a16:creationId xmlns:a16="http://schemas.microsoft.com/office/drawing/2014/main" id="{37517624-F3EF-708E-145F-2AE95FD10105}"/>
              </a:ext>
            </a:extLst>
          </p:cNvPr>
          <p:cNvSpPr>
            <a:spLocks noGrp="1"/>
          </p:cNvSpPr>
          <p:nvPr>
            <p:ph idx="1"/>
          </p:nvPr>
        </p:nvSpPr>
        <p:spPr>
          <a:xfrm>
            <a:off x="482600" y="1485899"/>
            <a:ext cx="10506991" cy="5081947"/>
          </a:xfrm>
        </p:spPr>
        <p:txBody>
          <a:bodyPr>
            <a:normAutofit fontScale="62500" lnSpcReduction="20000"/>
          </a:bodyPr>
          <a:lstStyle/>
          <a:p>
            <a:pPr marL="0" indent="0">
              <a:spcAft>
                <a:spcPts val="2400"/>
              </a:spcAft>
              <a:buSzPct val="150000"/>
              <a:buNone/>
            </a:pPr>
            <a:r>
              <a:rPr lang="en-US" sz="4800" dirty="0"/>
              <a:t>(b) Otherwise, the contracting officer shall obtain additional cost or pricing data to determine a fair and reasonable price. If the acquisition exceeds the certified cost or pricing data threshold and an exception to the requirement for certified cost or pricing data at FAR 15.403-1(b)(2) through (5) does not apply, the cost or pricing data shall be certified. </a:t>
            </a:r>
          </a:p>
          <a:p>
            <a:pPr>
              <a:spcAft>
                <a:spcPts val="2400"/>
              </a:spcAft>
              <a:buSzPct val="150000"/>
            </a:pPr>
            <a:r>
              <a:rPr lang="en-US" sz="4400" dirty="0"/>
              <a:t> The procurement becomes a Truth In Negotiations Act (TINA) procurement.</a:t>
            </a:r>
          </a:p>
          <a:p>
            <a:pPr>
              <a:spcAft>
                <a:spcPts val="2400"/>
              </a:spcAft>
              <a:buSzPct val="150000"/>
            </a:pPr>
            <a:r>
              <a:rPr lang="en-US" sz="4400" dirty="0"/>
              <a:t>It is no longer a competitive procurement.  </a:t>
            </a:r>
            <a:endParaRPr lang="en-US" sz="4400" b="1" i="0" dirty="0">
              <a:solidFill>
                <a:srgbClr val="000000"/>
              </a:solidFill>
              <a:effectLst/>
              <a:latin typeface="Verdana" panose="020B0604030504040204" pitchFamily="34" charset="0"/>
            </a:endParaRPr>
          </a:p>
          <a:p>
            <a:pPr marL="0" indent="0" algn="l">
              <a:buNone/>
            </a:pPr>
            <a:endParaRPr lang="en-US" sz="4400" b="0" i="0" dirty="0">
              <a:solidFill>
                <a:srgbClr val="000000"/>
              </a:solidFill>
              <a:effectLst/>
              <a:latin typeface="Verdana" panose="020B0604030504040204" pitchFamily="34" charset="0"/>
            </a:endParaRPr>
          </a:p>
          <a:p>
            <a:pPr marL="285750" indent="-285750">
              <a:spcAft>
                <a:spcPts val="2400"/>
              </a:spcAft>
              <a:buSzPct val="150000"/>
            </a:pPr>
            <a:endParaRPr lang="en-US" sz="2400" b="1" dirty="0">
              <a:latin typeface="Calibri" panose="020F0502020204030204" pitchFamily="34" charset="0"/>
            </a:endParaRPr>
          </a:p>
          <a:p>
            <a:pPr marL="285750" indent="-285750">
              <a:spcAft>
                <a:spcPts val="2400"/>
              </a:spcAft>
              <a:buClr>
                <a:schemeClr val="accent2"/>
              </a:buClr>
              <a:buSzPct val="150000"/>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335273891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TM02900722[[fn=Ion Boardroom]]</Template>
  <TotalTime>547</TotalTime>
  <Words>794</Words>
  <Application>Microsoft Office PowerPoint</Application>
  <PresentationFormat>Widescreen</PresentationFormat>
  <Paragraphs>53</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Gill Sans MT</vt:lpstr>
      <vt:lpstr>Verdana</vt:lpstr>
      <vt:lpstr>Parcel</vt:lpstr>
      <vt:lpstr>Competition in GovCon</vt:lpstr>
      <vt:lpstr>Definitions</vt:lpstr>
      <vt:lpstr>Adequate Price competition – FAR 15.403-1  </vt:lpstr>
      <vt:lpstr>Adequate Price competition  </vt:lpstr>
      <vt:lpstr>Market Prices – dfars 215.401 Definitions </vt:lpstr>
      <vt:lpstr>Adequate price competition – DFAR 215.403-1(c)(1)  </vt:lpstr>
      <vt:lpstr>215.371-3 Fair and reasonable price and the requirement for additional cost or pricing data  </vt:lpstr>
      <vt:lpstr>215.371-3 Fair and reasonable price and the requirement for additional cost or pricing data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 Memorandum Training</dc:title>
  <dc:creator>Marshall Haney</dc:creator>
  <cp:lastModifiedBy>Marshall Haney</cp:lastModifiedBy>
  <cp:revision>24</cp:revision>
  <dcterms:created xsi:type="dcterms:W3CDTF">2023-06-07T15:32:50Z</dcterms:created>
  <dcterms:modified xsi:type="dcterms:W3CDTF">2023-06-15T18:15:13Z</dcterms:modified>
</cp:coreProperties>
</file>